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5"/>
  </p:notesMasterIdLst>
  <p:sldIdLst>
    <p:sldId id="334" r:id="rId2"/>
    <p:sldId id="257" r:id="rId3"/>
    <p:sldId id="299" r:id="rId4"/>
    <p:sldId id="335" r:id="rId5"/>
    <p:sldId id="259" r:id="rId6"/>
    <p:sldId id="338" r:id="rId7"/>
    <p:sldId id="300" r:id="rId8"/>
    <p:sldId id="313" r:id="rId9"/>
    <p:sldId id="314" r:id="rId10"/>
    <p:sldId id="265" r:id="rId11"/>
    <p:sldId id="301" r:id="rId12"/>
    <p:sldId id="315" r:id="rId13"/>
    <p:sldId id="267" r:id="rId14"/>
    <p:sldId id="336" r:id="rId15"/>
    <p:sldId id="337" r:id="rId16"/>
    <p:sldId id="317" r:id="rId17"/>
    <p:sldId id="305" r:id="rId18"/>
    <p:sldId id="273" r:id="rId19"/>
    <p:sldId id="277" r:id="rId20"/>
    <p:sldId id="308" r:id="rId21"/>
    <p:sldId id="279" r:id="rId22"/>
    <p:sldId id="309" r:id="rId23"/>
    <p:sldId id="310" r:id="rId24"/>
    <p:sldId id="302" r:id="rId25"/>
    <p:sldId id="318" r:id="rId26"/>
    <p:sldId id="339" r:id="rId27"/>
    <p:sldId id="341" r:id="rId28"/>
    <p:sldId id="296" r:id="rId29"/>
    <p:sldId id="322" r:id="rId30"/>
    <p:sldId id="340" r:id="rId31"/>
    <p:sldId id="342" r:id="rId32"/>
    <p:sldId id="350" r:id="rId33"/>
    <p:sldId id="324" r:id="rId34"/>
    <p:sldId id="325" r:id="rId35"/>
    <p:sldId id="344" r:id="rId36"/>
    <p:sldId id="283" r:id="rId37"/>
    <p:sldId id="291" r:id="rId38"/>
    <p:sldId id="312" r:id="rId39"/>
    <p:sldId id="345" r:id="rId40"/>
    <p:sldId id="303" r:id="rId41"/>
    <p:sldId id="326" r:id="rId42"/>
    <p:sldId id="327" r:id="rId43"/>
    <p:sldId id="293" r:id="rId44"/>
    <p:sldId id="304" r:id="rId45"/>
    <p:sldId id="328" r:id="rId46"/>
    <p:sldId id="294" r:id="rId47"/>
    <p:sldId id="346" r:id="rId48"/>
    <p:sldId id="347" r:id="rId49"/>
    <p:sldId id="348" r:id="rId50"/>
    <p:sldId id="349" r:id="rId51"/>
    <p:sldId id="292" r:id="rId52"/>
    <p:sldId id="351" r:id="rId53"/>
    <p:sldId id="35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oNbO3TzTmpFpm8x6ixDnw==" hashData="LePgtbH+riqul66ppTPuOH9svlvWnFMPIIixByBJkkgaB5/s1LQu9tjoDgzX4mBH6AUTS0pBivlCKpjG92WWt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72917"/>
  </p:normalViewPr>
  <p:slideViewPr>
    <p:cSldViewPr snapToGrid="0" snapToObjects="1">
      <p:cViewPr varScale="1">
        <p:scale>
          <a:sx n="76" d="100"/>
          <a:sy n="76" d="100"/>
        </p:scale>
        <p:origin x="936"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53815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347038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28437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272544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122592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49587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465541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62504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hand gesture</a:t>
            </a:r>
            <a:r>
              <a:rPr lang="en-US" baseline="0" dirty="0"/>
              <a:t> and phrase for CREATE</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93354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497655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71020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81425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CREATE.</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3454801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will be analyzed and coded for the Conversation Norms and the Constructive Conversation Skills. Use the following codes: </a:t>
            </a:r>
            <a:endParaRPr lang="en-US" dirty="0"/>
          </a:p>
          <a:p>
            <a:r>
              <a:rPr lang="en-US" sz="1200" b="1" kern="1200" dirty="0">
                <a:solidFill>
                  <a:schemeClr val="tx1"/>
                </a:solidFill>
                <a:effectLst/>
                <a:latin typeface="+mn-lt"/>
                <a:ea typeface="+mn-ea"/>
                <a:cs typeface="+mn-cs"/>
              </a:rPr>
              <a:t>CR=Create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CL=Clarify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F=Fortify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N=Negotiate 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 </a:t>
            </a:r>
          </a:p>
          <a:p>
            <a:endParaRPr lang="en-US" sz="120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 </a:t>
            </a:r>
            <a:endParaRPr lang="en-US" dirty="0"/>
          </a:p>
          <a:p>
            <a:r>
              <a:rPr lang="en-US" sz="1200" b="1" kern="1200" dirty="0">
                <a:solidFill>
                  <a:schemeClr val="tx1"/>
                </a:solidFill>
                <a:effectLst/>
                <a:latin typeface="+mn-lt"/>
                <a:ea typeface="+mn-ea"/>
                <a:cs typeface="+mn-cs"/>
              </a:rPr>
              <a:t>Student A: Student B: Student A: Student B: </a:t>
            </a:r>
            <a:endParaRPr lang="en-US" dirty="0"/>
          </a:p>
          <a:p>
            <a:r>
              <a:rPr lang="en-US" sz="1200" b="1" kern="1200" dirty="0">
                <a:solidFill>
                  <a:schemeClr val="tx1"/>
                </a:solidFill>
                <a:effectLst/>
                <a:latin typeface="+mn-lt"/>
                <a:ea typeface="+mn-ea"/>
                <a:cs typeface="+mn-cs"/>
              </a:rPr>
              <a:t>I notice </a:t>
            </a:r>
            <a:r>
              <a:rPr lang="en-US" sz="1200" kern="1200" dirty="0">
                <a:solidFill>
                  <a:schemeClr val="tx1"/>
                </a:solidFill>
                <a:effectLst/>
                <a:latin typeface="+mn-lt"/>
                <a:ea typeface="+mn-ea"/>
                <a:cs typeface="+mn-cs"/>
              </a:rPr>
              <a:t>animals in a field.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What </a:t>
            </a:r>
            <a:r>
              <a:rPr lang="en-US" sz="1200" b="1" kern="1200" dirty="0">
                <a:solidFill>
                  <a:schemeClr val="tx1"/>
                </a:solidFill>
                <a:effectLst/>
                <a:latin typeface="+mn-lt"/>
                <a:ea typeface="+mn-ea"/>
                <a:cs typeface="+mn-cs"/>
              </a:rPr>
              <a:t>do you notice? CR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 notice </a:t>
            </a:r>
            <a:r>
              <a:rPr lang="en-US" sz="1200" kern="1200" dirty="0">
                <a:solidFill>
                  <a:schemeClr val="tx1"/>
                </a:solidFill>
                <a:effectLst/>
                <a:latin typeface="+mn-lt"/>
                <a:ea typeface="+mn-ea"/>
                <a:cs typeface="+mn-cs"/>
              </a:rPr>
              <a:t>a fox and a turtle raking the dirt. </a:t>
            </a:r>
            <a:r>
              <a:rPr lang="en-US" sz="1200" b="1" kern="1200" dirty="0">
                <a:solidFill>
                  <a:schemeClr val="tx1"/>
                </a:solidFill>
                <a:effectLst/>
                <a:latin typeface="+mn-lt"/>
                <a:ea typeface="+mn-ea"/>
                <a:cs typeface="+mn-cs"/>
              </a:rPr>
              <a:t>CR What do you notice? CR I notice </a:t>
            </a:r>
            <a:r>
              <a:rPr lang="en-US" sz="1200" kern="1200" dirty="0">
                <a:solidFill>
                  <a:schemeClr val="tx1"/>
                </a:solidFill>
                <a:effectLst/>
                <a:latin typeface="+mn-lt"/>
                <a:ea typeface="+mn-ea"/>
                <a:cs typeface="+mn-cs"/>
              </a:rPr>
              <a:t>the sun is shining. </a:t>
            </a:r>
            <a:r>
              <a:rPr lang="en-US" sz="1200" b="1" kern="1200" dirty="0">
                <a:solidFill>
                  <a:schemeClr val="tx1"/>
                </a:solidFill>
                <a:effectLst/>
                <a:latin typeface="+mn-lt"/>
                <a:ea typeface="+mn-ea"/>
                <a:cs typeface="+mn-cs"/>
              </a:rPr>
              <a:t>CR What do you notice? CR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 notice </a:t>
            </a:r>
            <a:r>
              <a:rPr lang="en-US" sz="1200" kern="1200" dirty="0">
                <a:solidFill>
                  <a:schemeClr val="tx1"/>
                </a:solidFill>
                <a:effectLst/>
                <a:latin typeface="+mn-lt"/>
                <a:ea typeface="+mn-ea"/>
                <a:cs typeface="+mn-cs"/>
              </a:rPr>
              <a:t>a raccoon holding a shovel. </a:t>
            </a:r>
            <a:r>
              <a:rPr lang="en-US" sz="1200" b="1" kern="1200" dirty="0">
                <a:solidFill>
                  <a:schemeClr val="tx1"/>
                </a:solidFill>
                <a:effectLst/>
                <a:latin typeface="+mn-lt"/>
                <a:ea typeface="+mn-ea"/>
                <a:cs typeface="+mn-cs"/>
              </a:rPr>
              <a:t>CR What do you notice? CR </a:t>
            </a:r>
            <a:endParaRPr lang="en-US" dirty="0"/>
          </a:p>
          <a:p>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a:t>
            </a:r>
            <a:r>
              <a:rPr lang="en-US" sz="1200" kern="1200" dirty="0">
                <a:solidFill>
                  <a:schemeClr val="tx1"/>
                </a:solidFill>
                <a:effectLst/>
                <a:latin typeface="+mn-lt"/>
                <a:ea typeface="+mn-ea"/>
                <a:cs typeface="+mn-cs"/>
              </a:rPr>
              <a:t>Also, </a:t>
            </a:r>
            <a:r>
              <a:rPr lang="en-US" sz="1200" i="1" kern="1200" dirty="0">
                <a:solidFill>
                  <a:schemeClr val="tx1"/>
                </a:solidFill>
                <a:effectLst/>
                <a:latin typeface="+mn-lt"/>
                <a:ea typeface="+mn-ea"/>
                <a:cs typeface="+mn-cs"/>
              </a:rPr>
              <a:t>student A </a:t>
            </a:r>
            <a:r>
              <a:rPr lang="en-US" sz="1200" kern="1200" dirty="0">
                <a:solidFill>
                  <a:schemeClr val="tx1"/>
                </a:solidFill>
                <a:effectLst/>
                <a:latin typeface="+mn-lt"/>
                <a:ea typeface="+mn-ea"/>
                <a:cs typeface="+mn-cs"/>
              </a:rPr>
              <a:t>prompts student B to create an idea.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r>
              <a:rPr lang="en-US" sz="1200" kern="1200" dirty="0">
                <a:solidFill>
                  <a:schemeClr val="tx1"/>
                </a:solidFill>
                <a:effectLst/>
                <a:latin typeface="+mn-lt"/>
                <a:ea typeface="+mn-ea"/>
                <a:cs typeface="+mn-cs"/>
              </a:rPr>
              <a:t>Teacher prompts students to go through the same process with the rest of the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Conversation. </a:t>
            </a:r>
            <a:endParaRPr lang="en-US" dirty="0"/>
          </a:p>
          <a:p>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722447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732386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notice </a:t>
            </a:r>
            <a:r>
              <a:rPr lang="en-US" sz="1200" strike="sngStrike" kern="1200" dirty="0">
                <a:solidFill>
                  <a:schemeClr val="tx1"/>
                </a:solidFill>
                <a:effectLst/>
                <a:latin typeface="+mn-lt"/>
                <a:ea typeface="+mn-ea"/>
                <a:cs typeface="+mn-cs"/>
              </a:rPr>
              <a:t>see </a:t>
            </a:r>
            <a:r>
              <a:rPr lang="en-US" sz="1200" kern="1200" dirty="0">
                <a:solidFill>
                  <a:schemeClr val="tx1"/>
                </a:solidFill>
                <a:effectLst/>
                <a:latin typeface="+mn-lt"/>
                <a:ea typeface="+mn-ea"/>
                <a:cs typeface="+mn-cs"/>
              </a:rPr>
              <a:t>the animals </a:t>
            </a:r>
            <a:r>
              <a:rPr lang="en-US" sz="1200" b="1" kern="1200" dirty="0">
                <a:solidFill>
                  <a:schemeClr val="tx1"/>
                </a:solidFill>
                <a:effectLst/>
                <a:latin typeface="+mn-lt"/>
                <a:ea typeface="+mn-ea"/>
                <a:cs typeface="+mn-cs"/>
              </a:rPr>
              <a:t>in a garden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notice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animals</a:t>
            </a:r>
            <a:r>
              <a:rPr lang="en-US" sz="1200" strike="sngStrike" kern="1200" dirty="0">
                <a:solidFill>
                  <a:schemeClr val="tx1"/>
                </a:solidFill>
                <a:effectLst/>
                <a:latin typeface="+mn-lt"/>
                <a:ea typeface="+mn-ea"/>
                <a:cs typeface="+mn-cs"/>
              </a:rPr>
              <a:t>, 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They are planting.  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turtle </a:t>
            </a:r>
            <a:r>
              <a:rPr lang="en-US" sz="1200" b="1" kern="1200" dirty="0">
                <a:solidFill>
                  <a:schemeClr val="tx1"/>
                </a:solidFill>
                <a:effectLst/>
                <a:latin typeface="+mn-lt"/>
                <a:ea typeface="+mn-ea"/>
                <a:cs typeface="+mn-cs"/>
              </a:rPr>
              <a:t>raking the ground</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there is a</a:t>
            </a:r>
            <a:r>
              <a:rPr lang="en-US" sz="1200" b="1" kern="1200" dirty="0">
                <a:solidFill>
                  <a:schemeClr val="tx1"/>
                </a:solidFill>
                <a:effectLst/>
                <a:latin typeface="+mn-lt"/>
                <a:ea typeface="+mn-ea"/>
                <a:cs typeface="+mn-cs"/>
              </a:rPr>
              <a:t> fox </a:t>
            </a:r>
            <a:r>
              <a:rPr lang="en-US" sz="1200" strike="sngStrike" kern="1200" dirty="0">
                <a:solidFill>
                  <a:schemeClr val="tx1"/>
                </a:solidFill>
                <a:effectLst/>
                <a:latin typeface="+mn-lt"/>
                <a:ea typeface="+mn-ea"/>
                <a:cs typeface="+mn-cs"/>
              </a:rPr>
              <a:t>rake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raking, too.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there is a </a:t>
            </a:r>
            <a:r>
              <a:rPr lang="en-US" sz="1200" b="1" kern="1200" dirty="0">
                <a:solidFill>
                  <a:schemeClr val="tx1"/>
                </a:solidFill>
                <a:effectLst/>
                <a:latin typeface="+mn-lt"/>
                <a:ea typeface="+mn-ea"/>
                <a:cs typeface="+mn-cs"/>
              </a:rPr>
              <a:t>raccoon holding a</a:t>
            </a:r>
            <a:r>
              <a:rPr lang="en-US" sz="1200" kern="1200" dirty="0">
                <a:solidFill>
                  <a:schemeClr val="tx1"/>
                </a:solidFill>
                <a:effectLst/>
                <a:latin typeface="+mn-lt"/>
                <a:ea typeface="+mn-ea"/>
                <a:cs typeface="+mn-cs"/>
              </a:rPr>
              <a:t> shovel.</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shovel </a:t>
            </a:r>
            <a:r>
              <a:rPr lang="en-US" sz="1200" b="1" kern="1200" dirty="0">
                <a:solidFill>
                  <a:schemeClr val="tx1"/>
                </a:solidFill>
                <a:effectLst/>
                <a:latin typeface="+mn-lt"/>
                <a:ea typeface="+mn-ea"/>
                <a:cs typeface="+mn-cs"/>
              </a:rPr>
              <a:t>on the ground</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there is a bunny </a:t>
            </a:r>
            <a:r>
              <a:rPr lang="en-US" sz="1200" b="1" kern="1200" dirty="0">
                <a:solidFill>
                  <a:schemeClr val="tx1"/>
                </a:solidFill>
                <a:effectLst/>
                <a:latin typeface="+mn-lt"/>
                <a:ea typeface="+mn-ea"/>
                <a:cs typeface="+mn-cs"/>
              </a:rPr>
              <a:t>rabbit jumping</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carrots. </a:t>
            </a:r>
            <a:r>
              <a:rPr lang="en-US" sz="1200" b="1" kern="1200" dirty="0">
                <a:solidFill>
                  <a:schemeClr val="tx1"/>
                </a:solidFill>
                <a:effectLst/>
                <a:latin typeface="+mn-lt"/>
                <a:ea typeface="+mn-ea"/>
                <a:cs typeface="+mn-cs"/>
              </a:rPr>
              <a:t>Three of the animals are working.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Refer to class revised </a:t>
            </a:r>
            <a:r>
              <a:rPr lang="en-US" b="1" dirty="0">
                <a:effectLst/>
              </a:rPr>
              <a:t>Non-Model</a:t>
            </a:r>
            <a:r>
              <a:rPr lang="en-US" dirty="0">
                <a:effectLst/>
              </a:rPr>
              <a:t>, have pairs 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Language Sample Revision: Non-Model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the language sample collected on Day 1-</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Student Progress Form (SPF)- Constructive Conversation Language Sample</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You will work in a triad:</a:t>
            </a:r>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Number off from 1-3 to form a triad and select a student who will record the revision of the language sample</a:t>
            </a:r>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Read the language sample </a:t>
            </a:r>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Orally revise the language sample to improve the conversation</a:t>
            </a:r>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Use the prompt and response starters for </a:t>
            </a:r>
            <a:r>
              <a:rPr lang="en-US" sz="1200" b="1" i="1" kern="1200" dirty="0">
                <a:solidFill>
                  <a:schemeClr val="tx1"/>
                </a:solidFill>
                <a:effectLst/>
                <a:latin typeface="+mn-lt"/>
                <a:ea typeface="+mn-ea"/>
                <a:cs typeface="+mn-cs"/>
              </a:rPr>
              <a:t>CREATE</a:t>
            </a:r>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Be prepared to share out to the class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selects a triad to come to the front of the class and present their revised model.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Progress Form (SPF)- Constructive Conversation Language Sample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focus on 2-4 students to progress monitor using the </a:t>
            </a:r>
            <a:r>
              <a:rPr lang="en-US" sz="1200" b="1" u="sng" kern="1200" dirty="0">
                <a:solidFill>
                  <a:schemeClr val="tx1"/>
                </a:solidFill>
                <a:effectLst/>
                <a:latin typeface="+mn-lt"/>
                <a:ea typeface="+mn-ea"/>
                <a:cs typeface="+mn-cs"/>
              </a:rPr>
              <a:t>Student Progress Form (SPF)-Constructive Conversation Language Sample</a:t>
            </a:r>
            <a:r>
              <a:rPr lang="en-US" sz="1200" kern="1200" dirty="0">
                <a:solidFill>
                  <a:schemeClr val="tx1"/>
                </a:solidFill>
                <a:effectLst/>
                <a:latin typeface="+mn-lt"/>
                <a:ea typeface="+mn-ea"/>
                <a:cs typeface="+mn-cs"/>
              </a:rPr>
              <a:t> on the use of the Constructive Conversation Skill of </a:t>
            </a:r>
            <a:r>
              <a:rPr lang="en-US" sz="1200" b="1" kern="1200" dirty="0">
                <a:solidFill>
                  <a:schemeClr val="tx1"/>
                </a:solidFill>
                <a:effectLst/>
                <a:latin typeface="+mn-lt"/>
                <a:ea typeface="+mn-ea"/>
                <a:cs typeface="+mn-cs"/>
              </a:rPr>
              <a:t>CREATE</a:t>
            </a:r>
            <a:r>
              <a:rPr lang="en-US" sz="1200" kern="1200" dirty="0">
                <a:solidFill>
                  <a:schemeClr val="tx1"/>
                </a:solidFill>
                <a:effectLst/>
                <a:latin typeface="+mn-lt"/>
                <a:ea typeface="+mn-ea"/>
                <a:cs typeface="+mn-cs"/>
              </a:rPr>
              <a:t> and the Conversation Norms to inform next steps.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2658505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Now with your partner you will engage in a Constructive Conversation using the following prompt: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 you notice in the visual text? CLARIFY by paraphrasing what your partner said.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91535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revise the language sample captured</a:t>
            </a:r>
            <a:r>
              <a:rPr lang="en-US" baseline="0" dirty="0"/>
              <a:t> in Lesson 1</a:t>
            </a:r>
          </a:p>
          <a:p>
            <a:endParaRPr lang="en-US" baseline="0" dirty="0"/>
          </a:p>
          <a:p>
            <a:r>
              <a:rPr lang="en-US" baseline="0" dirty="0"/>
              <a:t>Teacher reads the language sample turn by turn (one partner A, partner B exchange to students: </a:t>
            </a:r>
          </a:p>
          <a:p>
            <a:pPr marL="171450" indent="-171450">
              <a:buFont typeface="Arial"/>
              <a:buChar char="•"/>
            </a:pPr>
            <a:r>
              <a:rPr lang="en-US" baseline="0" dirty="0"/>
              <a:t>After the teacher reads the exchange, have partner pairs discuss revisions they can make using the two focus norms</a:t>
            </a:r>
          </a:p>
          <a:p>
            <a:pPr marL="171450" indent="-171450">
              <a:buFont typeface="Arial"/>
              <a:buChar char="•"/>
            </a:pPr>
            <a:r>
              <a:rPr lang="en-US" baseline="0" dirty="0"/>
              <a:t>Have a partner pair share their possible revisions with the class</a:t>
            </a:r>
          </a:p>
          <a:p>
            <a:pPr marL="171450" indent="-171450">
              <a:buFont typeface="Arial"/>
              <a:buChar char="•"/>
            </a:pPr>
            <a:r>
              <a:rPr lang="en-US" baseline="0" dirty="0"/>
              <a:t>Write their oral revisions on the language sample for whole class to see</a:t>
            </a:r>
          </a:p>
          <a:p>
            <a:pPr marL="171450" indent="-171450">
              <a:buFont typeface="Arial"/>
              <a:buChar char="•"/>
            </a:pPr>
            <a:endParaRPr lang="en-US" baseline="0" dirty="0"/>
          </a:p>
          <a:p>
            <a:pPr marL="0" indent="0">
              <a:buFont typeface="Arial"/>
              <a:buNone/>
            </a:pPr>
            <a:r>
              <a:rPr lang="en-US" baseline="0" dirty="0"/>
              <a:t>After the entire language sample is orally revised, read the entire revised language sample script to the class.</a:t>
            </a: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61490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2080233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2659016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FOCUS is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Listen respectfully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Take turns and build on each other’s ideas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532781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001631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Now with your partner you will engage in a Constructive Conversation using the following prompt: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 you notice in the visual text? CLARIFY by paraphrasing what your partner said.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103077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61739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051936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251099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34400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2027099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2633945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2875211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24323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313632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13986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944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the</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Teacher Visual Text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and pointing at key elements in the visual text before listening</a:t>
            </a:r>
            <a:r>
              <a:rPr lang="en-US" sz="1200" kern="1200" baseline="0" dirty="0">
                <a:solidFill>
                  <a:schemeClr val="tx1"/>
                </a:solidFill>
                <a:effectLst/>
                <a:latin typeface="+mn-lt"/>
                <a:ea typeface="+mn-ea"/>
                <a:cs typeface="+mn-cs"/>
              </a:rPr>
              <a:t> to the Model Constructive Conversation.</a:t>
            </a:r>
            <a:endParaRPr lang="en-US" sz="1200" b="1"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75233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22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78432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74586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9874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147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255061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60523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2315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02789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55943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78501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833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a:t>Start Smart 1.0</a:t>
            </a:r>
            <a:endParaRPr lang="en-US" sz="2000" dirty="0"/>
          </a:p>
        </p:txBody>
      </p:sp>
      <p:sp>
        <p:nvSpPr>
          <p:cNvPr id="3" name="Subtitle 2"/>
          <p:cNvSpPr>
            <a:spLocks noGrp="1"/>
          </p:cNvSpPr>
          <p:nvPr>
            <p:ph type="subTitle" idx="1"/>
          </p:nvPr>
        </p:nvSpPr>
        <p:spPr>
          <a:xfrm>
            <a:off x="825038" y="4455621"/>
            <a:ext cx="7543800" cy="1143000"/>
          </a:xfrm>
        </p:spPr>
        <p:txBody>
          <a:bodyPr>
            <a:normAutofit fontScale="77500" lnSpcReduction="20000"/>
          </a:bodyPr>
          <a:lstStyle/>
          <a:p>
            <a:r>
              <a:rPr lang="en-US" sz="4800">
                <a:solidFill>
                  <a:schemeClr val="tx1"/>
                </a:solidFill>
              </a:rPr>
              <a:t>2</a:t>
            </a:r>
            <a:r>
              <a:rPr lang="en-US" sz="4800" baseline="30000">
                <a:solidFill>
                  <a:schemeClr val="tx1"/>
                </a:solidFill>
              </a:rPr>
              <a:t>nd</a:t>
            </a:r>
            <a:r>
              <a:rPr lang="en-US" sz="4800">
                <a:solidFill>
                  <a:schemeClr val="tx1"/>
                </a:solidFill>
              </a:rPr>
              <a:t>  Grade</a:t>
            </a:r>
          </a:p>
          <a:p>
            <a:r>
              <a:rPr lang="en-US" sz="4800">
                <a:solidFill>
                  <a:schemeClr val="tx1"/>
                </a:solidFill>
              </a:rPr>
              <a:t>Lesson 1</a:t>
            </a:r>
            <a:endParaRPr lang="en-US" sz="4800" dirty="0">
              <a:solidFill>
                <a:schemeClr val="tx1"/>
              </a:solidFill>
            </a:endParaRP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20B544A2-465C-0847-BEEA-A80792CDE2C7}"/>
              </a:ext>
            </a:extLst>
          </p:cNvPr>
          <p:cNvPicPr>
            <a:picLocks noChangeAspect="1"/>
          </p:cNvPicPr>
          <p:nvPr/>
        </p:nvPicPr>
        <p:blipFill>
          <a:blip r:embed="rId6"/>
          <a:stretch>
            <a:fillRect/>
          </a:stretch>
        </p:blipFill>
        <p:spPr>
          <a:xfrm>
            <a:off x="3352339" y="1305099"/>
            <a:ext cx="2194867" cy="284041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84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animals in a field.  What do you notice?</a:t>
            </a:r>
          </a:p>
          <a:p>
            <a:endParaRPr lang="en-US" sz="1700" dirty="0"/>
          </a:p>
          <a:p>
            <a:endParaRPr lang="en-US" sz="1700" dirty="0"/>
          </a:p>
          <a:p>
            <a:r>
              <a:rPr lang="en-US" sz="1700" b="1" dirty="0"/>
              <a:t>Partner A:  </a:t>
            </a:r>
            <a:r>
              <a:rPr lang="en-US" sz="1700" dirty="0"/>
              <a:t>I notice the sun is shining.  What do you notice?</a:t>
            </a:r>
            <a:endParaRPr lang="en-US" sz="1700" b="1" dirty="0"/>
          </a:p>
          <a:p>
            <a:endParaRPr lang="en-US" sz="1700" b="1" dirty="0"/>
          </a:p>
          <a:p>
            <a:endParaRPr lang="en-US" sz="1700" b="1" dirty="0"/>
          </a:p>
          <a:p>
            <a:endParaRPr lang="en-US" sz="1700" b="1" dirty="0"/>
          </a:p>
          <a:p>
            <a:r>
              <a:rPr lang="en-US" sz="1700" b="1" dirty="0"/>
              <a:t>Partner A: </a:t>
            </a:r>
            <a:r>
              <a:rPr lang="en-US" sz="1700" dirty="0"/>
              <a:t>I notice they are working where there are no vegetables.  What do you notice?</a:t>
            </a:r>
          </a:p>
          <a:p>
            <a:endParaRPr lang="en-US" sz="1700" dirty="0"/>
          </a:p>
          <a:p>
            <a:endParaRPr lang="en-US" sz="1700" dirty="0"/>
          </a:p>
          <a:p>
            <a:r>
              <a:rPr lang="en-US" sz="1700" b="1" dirty="0"/>
              <a:t>Partner A: </a:t>
            </a:r>
            <a:r>
              <a:rPr lang="en-US" sz="1700" dirty="0"/>
              <a:t>I notice that there is a shovel on the ground.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a fox and a turtle raking the dirt.  What do you notice?</a:t>
            </a:r>
          </a:p>
          <a:p>
            <a:endParaRPr lang="en-US" sz="1700" b="1" dirty="0"/>
          </a:p>
          <a:p>
            <a:endParaRPr lang="en-US" sz="1700" b="1" dirty="0"/>
          </a:p>
          <a:p>
            <a:r>
              <a:rPr lang="en-US" sz="1700" b="1" dirty="0"/>
              <a:t>Partner B: </a:t>
            </a:r>
            <a:r>
              <a:rPr lang="en-US" sz="1700" dirty="0"/>
              <a:t>I notice a raccoon holding a shovel.  What do you notice?</a:t>
            </a:r>
          </a:p>
          <a:p>
            <a:endParaRPr lang="en-US" sz="1700" dirty="0"/>
          </a:p>
          <a:p>
            <a:endParaRPr lang="en-US" sz="1700" dirty="0"/>
          </a:p>
          <a:p>
            <a:endParaRPr lang="en-US" sz="1700" dirty="0"/>
          </a:p>
          <a:p>
            <a:r>
              <a:rPr lang="en-US" sz="1700" b="1" dirty="0"/>
              <a:t>Partner B: </a:t>
            </a:r>
            <a:r>
              <a:rPr lang="en-US" sz="1700" dirty="0"/>
              <a:t>I notice that the rabbit is in the field with the carrots.  What do you notice?</a:t>
            </a:r>
          </a:p>
          <a:p>
            <a:endParaRPr lang="en-US" sz="1700" dirty="0"/>
          </a:p>
          <a:p>
            <a:endParaRPr lang="en-US" sz="1700" dirty="0"/>
          </a:p>
          <a:p>
            <a:r>
              <a:rPr lang="en-US" sz="1700" b="1" dirty="0"/>
              <a:t>Partner B</a:t>
            </a:r>
            <a:r>
              <a:rPr lang="en-US" sz="1700" dirty="0"/>
              <a:t>: I notice that the rabbit is hopping away.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20638"/>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487218" y="320964"/>
            <a:ext cx="8166100" cy="5753100"/>
          </a:xfrm>
          <a:ln w="38100">
            <a:solidFill>
              <a:srgbClr val="0000FF"/>
            </a:solidFill>
            <a:miter lim="800000"/>
            <a:headEnd/>
            <a:tailEnd/>
          </a:ln>
        </p:spPr>
      </p:pic>
    </p:spTree>
    <p:extLst>
      <p:ext uri="{BB962C8B-B14F-4D97-AF65-F5344CB8AC3E}">
        <p14:creationId xmlns:p14="http://schemas.microsoft.com/office/powerpoint/2010/main" val="24733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160" y="92198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67" y="202998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7876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30" y="1007047"/>
            <a:ext cx="5212842" cy="5131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NONMODEL CREATE 2ND GR.">
            <a:hlinkClick r:id="" action="ppaction://media"/>
            <a:extLst>
              <a:ext uri="{FF2B5EF4-FFF2-40B4-BE49-F238E27FC236}">
                <a16:creationId xmlns:a16="http://schemas.microsoft.com/office/drawing/2014/main" id="{E0A423F5-5BC6-DD43-B6D1-5A29A0654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754" y="79165"/>
            <a:ext cx="812800" cy="812800"/>
          </a:xfrm>
          <a:prstGeom prst="rect">
            <a:avLst/>
          </a:prstGeom>
          <a:ln>
            <a:solidFill>
              <a:schemeClr val="accent1"/>
            </a:solidFill>
          </a:ln>
        </p:spPr>
      </p:pic>
    </p:spTree>
    <p:extLst>
      <p:ext uri="{BB962C8B-B14F-4D97-AF65-F5344CB8AC3E}">
        <p14:creationId xmlns:p14="http://schemas.microsoft.com/office/powerpoint/2010/main" val="14992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4"/>
          </a:xfrm>
          <a:prstGeom prst="rect">
            <a:avLst/>
          </a:prstGeom>
          <a:noFill/>
        </p:spPr>
        <p:txBody>
          <a:bodyPr wrap="square" rtlCol="0">
            <a:spAutoFit/>
          </a:bodyPr>
          <a:lstStyle/>
          <a:p>
            <a:r>
              <a:rPr lang="en-US" sz="1700" b="1" dirty="0"/>
              <a:t>Partner A: </a:t>
            </a:r>
            <a:r>
              <a:rPr lang="en-US" sz="1700" dirty="0"/>
              <a:t>I see animals.</a:t>
            </a:r>
          </a:p>
          <a:p>
            <a:endParaRPr lang="en-US" sz="1700" dirty="0"/>
          </a:p>
          <a:p>
            <a:endParaRPr lang="en-US" sz="1700" dirty="0"/>
          </a:p>
          <a:p>
            <a:endParaRPr lang="en-US" sz="1700" dirty="0"/>
          </a:p>
          <a:p>
            <a:endParaRPr lang="en-US" sz="1700" dirty="0"/>
          </a:p>
          <a:p>
            <a:r>
              <a:rPr lang="en-US" sz="1700" dirty="0"/>
              <a:t> </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There is a bunny.</a:t>
            </a:r>
          </a:p>
          <a:p>
            <a:endParaRPr lang="en-US" sz="1700" dirty="0"/>
          </a:p>
          <a:p>
            <a:endParaRPr lang="en-US" sz="1700" dirty="0"/>
          </a:p>
          <a:p>
            <a:endParaRPr lang="en-US" sz="1700" dirty="0"/>
          </a:p>
          <a:p>
            <a:r>
              <a:rPr lang="en-US" sz="1700" b="1" dirty="0"/>
              <a:t>Partner A</a:t>
            </a:r>
            <a:r>
              <a:rPr lang="en-US" sz="1700" dirty="0"/>
              <a:t>: I see a shovel.</a:t>
            </a:r>
          </a:p>
        </p:txBody>
      </p:sp>
      <p:sp>
        <p:nvSpPr>
          <p:cNvPr id="5" name="TextBox 4"/>
          <p:cNvSpPr txBox="1"/>
          <p:nvPr/>
        </p:nvSpPr>
        <p:spPr>
          <a:xfrm>
            <a:off x="4591715" y="1052160"/>
            <a:ext cx="3619308" cy="5324534"/>
          </a:xfrm>
          <a:prstGeom prst="rect">
            <a:avLst/>
          </a:prstGeom>
          <a:noFill/>
        </p:spPr>
        <p:txBody>
          <a:bodyPr wrap="square" rtlCol="0">
            <a:spAutoFit/>
          </a:bodyPr>
          <a:lstStyle/>
          <a:p>
            <a:r>
              <a:rPr lang="en-US" sz="1700" b="1" dirty="0"/>
              <a:t>Partner B: </a:t>
            </a:r>
            <a:r>
              <a:rPr lang="en-US" sz="1700" dirty="0"/>
              <a:t>I see animals, too. </a:t>
            </a:r>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see a turtle.</a:t>
            </a:r>
          </a:p>
          <a:p>
            <a:endParaRPr lang="en-US" sz="1700" dirty="0"/>
          </a:p>
          <a:p>
            <a:endParaRPr lang="en-US" sz="1700" dirty="0"/>
          </a:p>
          <a:p>
            <a:endParaRPr lang="en-US" sz="1700" dirty="0"/>
          </a:p>
          <a:p>
            <a:endParaRPr lang="en-US" sz="1700" dirty="0"/>
          </a:p>
          <a:p>
            <a:r>
              <a:rPr lang="en-US" sz="1700" b="1" dirty="0"/>
              <a:t>Partner B: </a:t>
            </a:r>
            <a:r>
              <a:rPr lang="en-US" sz="1700" dirty="0"/>
              <a:t>There is a rake.</a:t>
            </a:r>
          </a:p>
          <a:p>
            <a:endParaRPr lang="en-US" sz="1700" dirty="0"/>
          </a:p>
          <a:p>
            <a:endParaRPr lang="en-US" sz="1700" dirty="0"/>
          </a:p>
          <a:p>
            <a:endParaRPr lang="en-US" sz="1700" dirty="0"/>
          </a:p>
          <a:p>
            <a:endParaRPr lang="en-US" sz="1700" dirty="0"/>
          </a:p>
          <a:p>
            <a:r>
              <a:rPr lang="en-US" sz="1700" b="1" dirty="0"/>
              <a:t>Partner B</a:t>
            </a:r>
            <a:r>
              <a:rPr lang="en-US" sz="1700" dirty="0"/>
              <a:t>: There is a shovel.</a:t>
            </a:r>
          </a:p>
          <a:p>
            <a:endParaRPr lang="en-US" sz="1700" dirty="0"/>
          </a:p>
          <a:p>
            <a:endParaRPr lang="en-US" sz="1700" dirty="0"/>
          </a:p>
          <a:p>
            <a:endParaRPr lang="en-US" sz="1700" dirty="0"/>
          </a:p>
          <a:p>
            <a:r>
              <a:rPr lang="en-US" sz="1700" b="1" dirty="0"/>
              <a:t>Partner B: </a:t>
            </a:r>
            <a:r>
              <a:rPr lang="en-US" sz="1700" dirty="0"/>
              <a:t>I like carrots.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8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053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20638"/>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919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923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850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14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10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2500"/>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231"/>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95058"/>
            <a:ext cx="948679" cy="957629"/>
          </a:xfrm>
          <a:prstGeom prst="rect">
            <a:avLst/>
          </a:prstGeom>
        </p:spPr>
      </p:pic>
    </p:spTree>
    <p:extLst>
      <p:ext uri="{BB962C8B-B14F-4D97-AF65-F5344CB8AC3E}">
        <p14:creationId xmlns:p14="http://schemas.microsoft.com/office/powerpoint/2010/main" val="28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3088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descr="Picture2.png">
            <a:extLst>
              <a:ext uri="{FF2B5EF4-FFF2-40B4-BE49-F238E27FC236}">
                <a16:creationId xmlns:a16="http://schemas.microsoft.com/office/drawing/2014/main" id="{5BAEBC20-1DF2-1A4A-8262-EF6D40644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6887" y="1188685"/>
            <a:ext cx="6184987" cy="5037959"/>
          </a:xfrm>
          <a:prstGeom prst="rect">
            <a:avLst/>
          </a:prstGeom>
        </p:spPr>
      </p:pic>
    </p:spTree>
    <p:extLst>
      <p:ext uri="{BB962C8B-B14F-4D97-AF65-F5344CB8AC3E}">
        <p14:creationId xmlns:p14="http://schemas.microsoft.com/office/powerpoint/2010/main" val="1171656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54068" y="2059859"/>
            <a:ext cx="5036777" cy="3956896"/>
          </a:xfrm>
          <a:prstGeom prst="rect">
            <a:avLst/>
          </a:prstGeom>
          <a:solidFill>
            <a:schemeClr val="bg1"/>
          </a:solidFill>
          <a:ln w="38100">
            <a:solidFill>
              <a:srgbClr val="0000FF"/>
            </a:solidFill>
            <a:miter lim="800000"/>
            <a:headEnd/>
            <a:tailEnd/>
          </a:ln>
        </p:spPr>
      </p:pic>
      <p:pic>
        <p:nvPicPr>
          <p:cNvPr id="16" name="Picture 15" descr="Picture2.png">
            <a:extLst>
              <a:ext uri="{FF2B5EF4-FFF2-40B4-BE49-F238E27FC236}">
                <a16:creationId xmlns:a16="http://schemas.microsoft.com/office/drawing/2014/main" id="{E0E655D7-2D3B-C84C-8840-6D89299B84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1196" y="2059859"/>
            <a:ext cx="3770234" cy="3956896"/>
          </a:xfrm>
          <a:prstGeom prst="rect">
            <a:avLst/>
          </a:prstGeom>
        </p:spPr>
      </p:pic>
    </p:spTree>
    <p:extLst>
      <p:ext uri="{BB962C8B-B14F-4D97-AF65-F5344CB8AC3E}">
        <p14:creationId xmlns:p14="http://schemas.microsoft.com/office/powerpoint/2010/main" val="37414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478034" y="1737361"/>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29490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2</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53178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2315731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08611"/>
            <a:ext cx="4724400" cy="6166705"/>
          </a:xfrm>
          <a:prstGeom prst="rect">
            <a:avLst/>
          </a:prstGeom>
        </p:spPr>
      </p:pic>
      <p:sp>
        <p:nvSpPr>
          <p:cNvPr id="7" name="Rectangle 6"/>
          <p:cNvSpPr/>
          <p:nvPr/>
        </p:nvSpPr>
        <p:spPr>
          <a:xfrm>
            <a:off x="4708525" y="892175"/>
            <a:ext cx="1978025" cy="16795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74911" y="2747960"/>
            <a:ext cx="2002495" cy="16979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1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7683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366198"/>
            <a:ext cx="8533691" cy="1450757"/>
          </a:xfrm>
        </p:spPr>
        <p:txBody>
          <a:bodyPr/>
          <a:lstStyle/>
          <a:p>
            <a:r>
              <a:rPr lang="en-US"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3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6250" y="312737"/>
            <a:ext cx="7543800" cy="525463"/>
          </a:xfrm>
        </p:spPr>
        <p:txBody>
          <a:bodyPr>
            <a:normAutofit fontScale="90000"/>
          </a:bodyPr>
          <a:lstStyle/>
          <a:p>
            <a:pPr algn="ctr"/>
            <a:r>
              <a:rPr lang="en-US" sz="4400" b="1" dirty="0">
                <a:solidFill>
                  <a:schemeClr val="tx1"/>
                </a:solidFill>
                <a:latin typeface="+mn-lt"/>
              </a:rPr>
              <a:t>Prompt and Response Starters</a:t>
            </a:r>
          </a:p>
        </p:txBody>
      </p:sp>
      <p:sp>
        <p:nvSpPr>
          <p:cNvPr id="3" name="Content Placeholder 2"/>
          <p:cNvSpPr>
            <a:spLocks noGrp="1"/>
          </p:cNvSpPr>
          <p:nvPr>
            <p:ph idx="4294967295"/>
          </p:nvPr>
        </p:nvSpPr>
        <p:spPr>
          <a:xfrm>
            <a:off x="637950" y="1152525"/>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pPr>
              <a:buFont typeface="Arial" charset="0"/>
              <a:buChar char="•"/>
            </a:pPr>
            <a:r>
              <a:rPr lang="en-US" sz="3500" dirty="0">
                <a:latin typeface="Calibri"/>
                <a:cs typeface="Calibri"/>
              </a:rPr>
              <a:t>What do you notice?</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do you think?</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933122" y="11430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941032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343237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1.png">
            <a:extLst>
              <a:ext uri="{FF2B5EF4-FFF2-40B4-BE49-F238E27FC236}">
                <a16:creationId xmlns:a16="http://schemas.microsoft.com/office/drawing/2014/main" id="{6BA5E8C4-7099-2D4D-A8B9-B2E95F1F5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898161"/>
            <a:ext cx="5505450" cy="4965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4482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275" y="900721"/>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82" y="200871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5750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441" y="1049576"/>
            <a:ext cx="5203947" cy="5122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MODEL CREATE 2ND GR.">
            <a:hlinkClick r:id="" action="ppaction://media"/>
            <a:extLst>
              <a:ext uri="{FF2B5EF4-FFF2-40B4-BE49-F238E27FC236}">
                <a16:creationId xmlns:a16="http://schemas.microsoft.com/office/drawing/2014/main" id="{A63CCA7E-FC0A-6F42-8C4E-BDF473DAF5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0152" y="87921"/>
            <a:ext cx="812800" cy="812800"/>
          </a:xfrm>
          <a:prstGeom prst="rect">
            <a:avLst/>
          </a:prstGeom>
          <a:ln>
            <a:solidFill>
              <a:schemeClr val="accent1"/>
            </a:solidFill>
          </a:ln>
        </p:spPr>
      </p:pic>
    </p:spTree>
    <p:extLst>
      <p:ext uri="{BB962C8B-B14F-4D97-AF65-F5344CB8AC3E}">
        <p14:creationId xmlns:p14="http://schemas.microsoft.com/office/powerpoint/2010/main" val="21519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1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animals in a field.  What do you notice?</a:t>
            </a:r>
          </a:p>
          <a:p>
            <a:endParaRPr lang="en-US" sz="1700" dirty="0"/>
          </a:p>
          <a:p>
            <a:endParaRPr lang="en-US" sz="1700" dirty="0"/>
          </a:p>
          <a:p>
            <a:r>
              <a:rPr lang="en-US" sz="1700" b="1" dirty="0"/>
              <a:t>Partner A:  </a:t>
            </a:r>
            <a:r>
              <a:rPr lang="en-US" sz="1700" dirty="0"/>
              <a:t>I notice the sun is shining.  What do you notice?</a:t>
            </a:r>
            <a:endParaRPr lang="en-US" sz="1700" b="1" dirty="0"/>
          </a:p>
          <a:p>
            <a:endParaRPr lang="en-US" sz="1700" b="1" dirty="0"/>
          </a:p>
          <a:p>
            <a:endParaRPr lang="en-US" sz="1700" b="1" dirty="0"/>
          </a:p>
          <a:p>
            <a:endParaRPr lang="en-US" sz="1700" b="1" dirty="0"/>
          </a:p>
          <a:p>
            <a:r>
              <a:rPr lang="en-US" sz="1700" b="1" dirty="0"/>
              <a:t>Partner A: </a:t>
            </a:r>
            <a:r>
              <a:rPr lang="en-US" sz="1700" dirty="0"/>
              <a:t>I notice they are working where there are no vegetables.  What do you notice?</a:t>
            </a:r>
          </a:p>
          <a:p>
            <a:endParaRPr lang="en-US" sz="1700" dirty="0"/>
          </a:p>
          <a:p>
            <a:endParaRPr lang="en-US" sz="1700" dirty="0"/>
          </a:p>
          <a:p>
            <a:r>
              <a:rPr lang="en-US" sz="1700" b="1" dirty="0"/>
              <a:t>Partner A: </a:t>
            </a:r>
            <a:r>
              <a:rPr lang="en-US" sz="1700" dirty="0"/>
              <a:t>I notice that there is a shovel on the ground.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a fox and a turtle raking the dirt.  What do you notice?</a:t>
            </a:r>
          </a:p>
          <a:p>
            <a:endParaRPr lang="en-US" sz="1700" b="1" dirty="0"/>
          </a:p>
          <a:p>
            <a:endParaRPr lang="en-US" sz="1700" b="1" dirty="0"/>
          </a:p>
          <a:p>
            <a:r>
              <a:rPr lang="en-US" sz="1700" b="1" dirty="0"/>
              <a:t>Partner B: </a:t>
            </a:r>
            <a:r>
              <a:rPr lang="en-US" sz="1700" dirty="0"/>
              <a:t>I notice a raccoon holding a shovel.  What do you notice?</a:t>
            </a:r>
          </a:p>
          <a:p>
            <a:endParaRPr lang="en-US" sz="1700" dirty="0"/>
          </a:p>
          <a:p>
            <a:endParaRPr lang="en-US" sz="1700" dirty="0"/>
          </a:p>
          <a:p>
            <a:endParaRPr lang="en-US" sz="1700" dirty="0"/>
          </a:p>
          <a:p>
            <a:r>
              <a:rPr lang="en-US" sz="1700" b="1" dirty="0"/>
              <a:t>Partner B: </a:t>
            </a:r>
            <a:r>
              <a:rPr lang="en-US" sz="1700" dirty="0"/>
              <a:t>I notice that the rabbit is in the field with the carrots.  What do you notice?</a:t>
            </a:r>
          </a:p>
          <a:p>
            <a:endParaRPr lang="en-US" sz="1700" dirty="0"/>
          </a:p>
          <a:p>
            <a:endParaRPr lang="en-US" sz="1700" dirty="0"/>
          </a:p>
          <a:p>
            <a:r>
              <a:rPr lang="en-US" sz="1700" b="1" dirty="0"/>
              <a:t>Partner B</a:t>
            </a:r>
            <a:r>
              <a:rPr lang="en-US" sz="1700" dirty="0"/>
              <a:t>: I notice that the rabbit is hopping away.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4" y="-211163"/>
            <a:ext cx="8229600" cy="1001713"/>
          </a:xfrm>
        </p:spPr>
        <p:txBody>
          <a:bodyPr>
            <a:normAutofit/>
          </a:bodyPr>
          <a:lstStyle/>
          <a:p>
            <a:pPr algn="ctr"/>
            <a:r>
              <a:rPr lang="en-US" sz="2800" b="1" dirty="0">
                <a:solidFill>
                  <a:schemeClr val="tx1"/>
                </a:solidFill>
                <a:latin typeface="+mn-lt"/>
              </a:rPr>
              <a:t>What makes this a model conversation?</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09548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animals in a field.  What do you notice? </a:t>
            </a:r>
            <a:r>
              <a:rPr lang="en-US" sz="1700" b="1" dirty="0"/>
              <a:t>CR</a:t>
            </a:r>
          </a:p>
          <a:p>
            <a:endParaRPr lang="en-US" sz="1700" dirty="0"/>
          </a:p>
          <a:p>
            <a:endParaRPr lang="en-US" sz="1700" dirty="0"/>
          </a:p>
          <a:p>
            <a:endParaRPr lang="en-US" sz="1700" dirty="0"/>
          </a:p>
          <a:p>
            <a:r>
              <a:rPr lang="en-US" sz="1700" b="1" dirty="0"/>
              <a:t>Partner A:  </a:t>
            </a:r>
            <a:r>
              <a:rPr lang="en-US" sz="1700" dirty="0"/>
              <a:t>I notice the sun is shining.  What do you notice? </a:t>
            </a:r>
            <a:r>
              <a:rPr lang="en-US" sz="1700" b="1" dirty="0"/>
              <a:t>CR</a:t>
            </a:r>
          </a:p>
          <a:p>
            <a:endParaRPr lang="en-US" sz="1700" b="1" dirty="0"/>
          </a:p>
          <a:p>
            <a:endParaRPr lang="en-US" sz="1700" b="1" dirty="0"/>
          </a:p>
          <a:p>
            <a:r>
              <a:rPr lang="en-US" sz="1700" b="1" dirty="0"/>
              <a:t>Partner A: </a:t>
            </a:r>
            <a:r>
              <a:rPr lang="en-US" sz="1700" dirty="0"/>
              <a:t>I notice they are working where there are no vegetables.  What do you notice? </a:t>
            </a:r>
            <a:r>
              <a:rPr lang="en-US" sz="1700" b="1" dirty="0"/>
              <a:t>CR</a:t>
            </a:r>
          </a:p>
          <a:p>
            <a:endParaRPr lang="en-US" sz="1700" dirty="0"/>
          </a:p>
          <a:p>
            <a:r>
              <a:rPr lang="en-US" sz="1700" b="1" dirty="0"/>
              <a:t>Partner A: </a:t>
            </a:r>
            <a:r>
              <a:rPr lang="en-US" sz="1700" dirty="0"/>
              <a:t>I notice that there is a shovel on the ground.  What do you notice? </a:t>
            </a:r>
            <a:r>
              <a:rPr lang="en-US" sz="1700" b="1" dirty="0"/>
              <a:t>CR</a:t>
            </a:r>
          </a:p>
        </p:txBody>
      </p:sp>
      <p:sp>
        <p:nvSpPr>
          <p:cNvPr id="5" name="TextBox 4"/>
          <p:cNvSpPr txBox="1"/>
          <p:nvPr/>
        </p:nvSpPr>
        <p:spPr>
          <a:xfrm>
            <a:off x="4591715" y="1052160"/>
            <a:ext cx="3619308" cy="4539704"/>
          </a:xfrm>
          <a:prstGeom prst="rect">
            <a:avLst/>
          </a:prstGeom>
          <a:noFill/>
        </p:spPr>
        <p:txBody>
          <a:bodyPr wrap="square" rtlCol="0">
            <a:spAutoFit/>
          </a:bodyPr>
          <a:lstStyle/>
          <a:p>
            <a:r>
              <a:rPr lang="en-US" sz="1700" b="1" dirty="0"/>
              <a:t>Partner B:  </a:t>
            </a:r>
            <a:r>
              <a:rPr lang="en-US" sz="1700" dirty="0"/>
              <a:t>I notice a fox and a turtle raking the dirt.  What do you notice? </a:t>
            </a:r>
            <a:r>
              <a:rPr lang="en-US" sz="1700" b="1" dirty="0"/>
              <a:t>CR</a:t>
            </a:r>
          </a:p>
          <a:p>
            <a:endParaRPr lang="en-US" sz="1700" b="1" dirty="0"/>
          </a:p>
          <a:p>
            <a:endParaRPr lang="en-US" sz="1700" b="1" dirty="0"/>
          </a:p>
          <a:p>
            <a:r>
              <a:rPr lang="en-US" sz="1700" b="1" dirty="0"/>
              <a:t>Partner B: </a:t>
            </a:r>
            <a:r>
              <a:rPr lang="en-US" sz="1700" dirty="0"/>
              <a:t>I notice a raccoon holding a shovel.  What do you notice? </a:t>
            </a:r>
            <a:r>
              <a:rPr lang="en-US" sz="1700" b="1" dirty="0"/>
              <a:t>CR</a:t>
            </a:r>
          </a:p>
          <a:p>
            <a:endParaRPr lang="en-US" sz="1700" dirty="0"/>
          </a:p>
          <a:p>
            <a:r>
              <a:rPr lang="en-US" sz="1700" b="1" dirty="0"/>
              <a:t>Partner B: </a:t>
            </a:r>
            <a:r>
              <a:rPr lang="en-US" sz="1700" dirty="0"/>
              <a:t>I notice that the rabbit is in the field with the carrots.  What do you notice? </a:t>
            </a:r>
            <a:r>
              <a:rPr lang="en-US" sz="1700" b="1" dirty="0"/>
              <a:t>CR</a:t>
            </a:r>
          </a:p>
          <a:p>
            <a:endParaRPr lang="en-US" sz="1700" dirty="0"/>
          </a:p>
          <a:p>
            <a:endParaRPr lang="en-US" sz="1700" dirty="0"/>
          </a:p>
          <a:p>
            <a:r>
              <a:rPr lang="en-US" sz="1700" b="1" dirty="0"/>
              <a:t>Partner B</a:t>
            </a:r>
            <a:r>
              <a:rPr lang="en-US" sz="1700" dirty="0"/>
              <a:t>: I notice that the rabbit is hopping away.  What do you notice? </a:t>
            </a:r>
            <a:r>
              <a:rPr lang="en-US" sz="1700" b="1" dirty="0"/>
              <a:t>CR</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83391"/>
            <a:ext cx="8229600" cy="1001713"/>
          </a:xfrm>
        </p:spPr>
        <p:txBody>
          <a:bodyPr>
            <a:normAutofit/>
          </a:bodyPr>
          <a:lstStyle/>
          <a:p>
            <a:pPr algn="ctr"/>
            <a:r>
              <a:rPr lang="en-US" sz="2800" b="1" u="sng" dirty="0">
                <a:solidFill>
                  <a:schemeClr val="tx1"/>
                </a:solidFill>
                <a:latin typeface="+mn-lt"/>
              </a:rPr>
              <a:t>Understanding the Skill of CREATE</a:t>
            </a:r>
            <a:endParaRPr lang="en-US" sz="2800" b="1" dirty="0">
              <a:solidFill>
                <a:schemeClr val="tx1"/>
              </a:solidFill>
              <a:latin typeface="+mn-lt"/>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cxnSp>
        <p:nvCxnSpPr>
          <p:cNvPr id="16" name="Straight Connector 15"/>
          <p:cNvCxnSpPr/>
          <p:nvPr/>
        </p:nvCxnSpPr>
        <p:spPr>
          <a:xfrm>
            <a:off x="2260600"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37766" y="1584147"/>
            <a:ext cx="1871715"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49408"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69844" y="1629094"/>
            <a:ext cx="1023003"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91715" y="1881081"/>
            <a:ext cx="1023003"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260600" y="2653141"/>
            <a:ext cx="1023003"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075797" y="2928215"/>
            <a:ext cx="1733684"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560222" y="2653182"/>
            <a:ext cx="1023003"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5475474" y="2959746"/>
            <a:ext cx="1745133"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91266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160" y="92198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67" y="202998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7876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30" y="1007047"/>
            <a:ext cx="5212842" cy="5131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NONMODEL CREATE 2ND GR.">
            <a:hlinkClick r:id="" action="ppaction://media"/>
            <a:extLst>
              <a:ext uri="{FF2B5EF4-FFF2-40B4-BE49-F238E27FC236}">
                <a16:creationId xmlns:a16="http://schemas.microsoft.com/office/drawing/2014/main" id="{E0A423F5-5BC6-DD43-B6D1-5A29A0654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754" y="79165"/>
            <a:ext cx="812800" cy="812800"/>
          </a:xfrm>
          <a:prstGeom prst="rect">
            <a:avLst/>
          </a:prstGeom>
          <a:ln>
            <a:solidFill>
              <a:schemeClr val="accent1"/>
            </a:solidFill>
          </a:ln>
        </p:spPr>
      </p:pic>
    </p:spTree>
    <p:extLst>
      <p:ext uri="{BB962C8B-B14F-4D97-AF65-F5344CB8AC3E}">
        <p14:creationId xmlns:p14="http://schemas.microsoft.com/office/powerpoint/2010/main" val="36896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4"/>
          </a:xfrm>
          <a:prstGeom prst="rect">
            <a:avLst/>
          </a:prstGeom>
          <a:noFill/>
        </p:spPr>
        <p:txBody>
          <a:bodyPr wrap="square" rtlCol="0">
            <a:spAutoFit/>
          </a:bodyPr>
          <a:lstStyle/>
          <a:p>
            <a:r>
              <a:rPr lang="en-US" sz="1700" b="1" dirty="0"/>
              <a:t>Partner A: </a:t>
            </a:r>
            <a:r>
              <a:rPr lang="en-US" sz="1700" dirty="0"/>
              <a:t>I see animals.</a:t>
            </a:r>
          </a:p>
          <a:p>
            <a:endParaRPr lang="en-US" sz="1700" dirty="0"/>
          </a:p>
          <a:p>
            <a:endParaRPr lang="en-US" sz="1700" dirty="0"/>
          </a:p>
          <a:p>
            <a:endParaRPr lang="en-US" sz="1700" dirty="0"/>
          </a:p>
          <a:p>
            <a:endParaRPr lang="en-US" sz="1700" dirty="0"/>
          </a:p>
          <a:p>
            <a:r>
              <a:rPr lang="en-US" sz="1700" dirty="0"/>
              <a:t> </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There is a bunny.</a:t>
            </a:r>
          </a:p>
          <a:p>
            <a:endParaRPr lang="en-US" sz="1700" dirty="0"/>
          </a:p>
          <a:p>
            <a:endParaRPr lang="en-US" sz="1700" dirty="0"/>
          </a:p>
          <a:p>
            <a:endParaRPr lang="en-US" sz="1700" dirty="0"/>
          </a:p>
          <a:p>
            <a:r>
              <a:rPr lang="en-US" sz="1700" b="1" dirty="0"/>
              <a:t>Partner A</a:t>
            </a:r>
            <a:r>
              <a:rPr lang="en-US" sz="1700" dirty="0"/>
              <a:t>: I see a shovel.</a:t>
            </a:r>
          </a:p>
        </p:txBody>
      </p:sp>
      <p:sp>
        <p:nvSpPr>
          <p:cNvPr id="5" name="TextBox 4"/>
          <p:cNvSpPr txBox="1"/>
          <p:nvPr/>
        </p:nvSpPr>
        <p:spPr>
          <a:xfrm>
            <a:off x="4591715" y="1052160"/>
            <a:ext cx="3619308" cy="5324534"/>
          </a:xfrm>
          <a:prstGeom prst="rect">
            <a:avLst/>
          </a:prstGeom>
          <a:noFill/>
        </p:spPr>
        <p:txBody>
          <a:bodyPr wrap="square" rtlCol="0">
            <a:spAutoFit/>
          </a:bodyPr>
          <a:lstStyle/>
          <a:p>
            <a:r>
              <a:rPr lang="en-US" sz="1700" b="1" dirty="0"/>
              <a:t>Partner B: </a:t>
            </a:r>
            <a:r>
              <a:rPr lang="en-US" sz="1700" dirty="0"/>
              <a:t>I see animals, too. </a:t>
            </a:r>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see a turtle.</a:t>
            </a:r>
          </a:p>
          <a:p>
            <a:endParaRPr lang="en-US" sz="1700" dirty="0"/>
          </a:p>
          <a:p>
            <a:endParaRPr lang="en-US" sz="1700" dirty="0"/>
          </a:p>
          <a:p>
            <a:endParaRPr lang="en-US" sz="1700" dirty="0"/>
          </a:p>
          <a:p>
            <a:endParaRPr lang="en-US" sz="1700" dirty="0"/>
          </a:p>
          <a:p>
            <a:r>
              <a:rPr lang="en-US" sz="1700" b="1" dirty="0"/>
              <a:t>Partner B: </a:t>
            </a:r>
            <a:r>
              <a:rPr lang="en-US" sz="1700" dirty="0"/>
              <a:t>There is a rake.</a:t>
            </a:r>
          </a:p>
          <a:p>
            <a:endParaRPr lang="en-US" sz="1700" dirty="0"/>
          </a:p>
          <a:p>
            <a:endParaRPr lang="en-US" sz="1700" dirty="0"/>
          </a:p>
          <a:p>
            <a:endParaRPr lang="en-US" sz="1700" dirty="0"/>
          </a:p>
          <a:p>
            <a:endParaRPr lang="en-US" sz="1700" dirty="0"/>
          </a:p>
          <a:p>
            <a:r>
              <a:rPr lang="en-US" sz="1700" b="1" dirty="0"/>
              <a:t>Partner B</a:t>
            </a:r>
            <a:r>
              <a:rPr lang="en-US" sz="1700" dirty="0"/>
              <a:t>: There is a shovel.</a:t>
            </a:r>
          </a:p>
          <a:p>
            <a:endParaRPr lang="en-US" sz="1700" dirty="0"/>
          </a:p>
          <a:p>
            <a:endParaRPr lang="en-US" sz="1700" dirty="0"/>
          </a:p>
          <a:p>
            <a:endParaRPr lang="en-US" sz="1700" dirty="0"/>
          </a:p>
          <a:p>
            <a:r>
              <a:rPr lang="en-US" sz="1700" b="1" dirty="0"/>
              <a:t>Partner B: </a:t>
            </a:r>
            <a:r>
              <a:rPr lang="en-US" sz="1700" dirty="0"/>
              <a:t>I like carrots.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8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053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919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923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850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14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10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2500"/>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231"/>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95058"/>
            <a:ext cx="948679" cy="957629"/>
          </a:xfrm>
          <a:prstGeom prst="rect">
            <a:avLst/>
          </a:prstGeom>
        </p:spPr>
      </p:pic>
      <p:sp>
        <p:nvSpPr>
          <p:cNvPr id="17" name="Title 1">
            <a:extLst>
              <a:ext uri="{FF2B5EF4-FFF2-40B4-BE49-F238E27FC236}">
                <a16:creationId xmlns:a16="http://schemas.microsoft.com/office/drawing/2014/main" id="{1DCB4C64-C000-4347-900A-8528EA87AC1F}"/>
              </a:ext>
            </a:extLst>
          </p:cNvPr>
          <p:cNvSpPr txBox="1">
            <a:spLocks/>
          </p:cNvSpPr>
          <p:nvPr/>
        </p:nvSpPr>
        <p:spPr>
          <a:xfrm>
            <a:off x="914400" y="23813"/>
            <a:ext cx="8229600" cy="100171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800" b="1" u="sng">
                <a:solidFill>
                  <a:schemeClr val="tx1"/>
                </a:solidFill>
                <a:latin typeface="+mn-lt"/>
              </a:rPr>
              <a:t>REVIEW </a:t>
            </a:r>
            <a:r>
              <a:rPr lang="en-US" sz="2800" b="1">
                <a:solidFill>
                  <a:schemeClr val="tx1"/>
                </a:solidFill>
                <a:latin typeface="+mn-lt"/>
              </a:rPr>
              <a:t>Non-Model</a:t>
            </a:r>
            <a:br>
              <a:rPr lang="en-US" sz="2800">
                <a:solidFill>
                  <a:schemeClr val="tx1"/>
                </a:solidFill>
                <a:latin typeface="+mn-lt"/>
              </a:rPr>
            </a:br>
            <a:r>
              <a:rPr lang="en-US" sz="2800" b="1">
                <a:solidFill>
                  <a:schemeClr val="tx1"/>
                </a:solidFill>
                <a:latin typeface="+mn-lt"/>
              </a:rPr>
              <a:t>What do you notice in the visual text?</a:t>
            </a:r>
            <a:endParaRPr lang="en-US" sz="2800" b="1" dirty="0">
              <a:solidFill>
                <a:schemeClr val="tx1"/>
              </a:solidFill>
              <a:latin typeface="+mn-lt"/>
            </a:endParaRPr>
          </a:p>
        </p:txBody>
      </p:sp>
    </p:spTree>
    <p:extLst>
      <p:ext uri="{BB962C8B-B14F-4D97-AF65-F5344CB8AC3E}">
        <p14:creationId xmlns:p14="http://schemas.microsoft.com/office/powerpoint/2010/main" val="14705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549" y="859134"/>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6" name="Picture 5">
            <a:extLst>
              <a:ext uri="{FF2B5EF4-FFF2-40B4-BE49-F238E27FC236}">
                <a16:creationId xmlns:a16="http://schemas.microsoft.com/office/drawing/2014/main" id="{22CC556C-F47A-7748-951F-EA47213CBA5C}"/>
              </a:ext>
            </a:extLst>
          </p:cNvPr>
          <p:cNvPicPr>
            <a:picLocks noChangeAspect="1"/>
          </p:cNvPicPr>
          <p:nvPr/>
        </p:nvPicPr>
        <p:blipFill>
          <a:blip r:embed="rId3"/>
          <a:stretch>
            <a:fillRect/>
          </a:stretch>
        </p:blipFill>
        <p:spPr>
          <a:xfrm>
            <a:off x="3932080" y="179700"/>
            <a:ext cx="4599373" cy="5952129"/>
          </a:xfrm>
          <a:prstGeom prst="rect">
            <a:avLst/>
          </a:prstGeom>
          <a:solidFill>
            <a:schemeClr val="bg1"/>
          </a:solidFill>
          <a:ln>
            <a:solidFill>
              <a:srgbClr val="000000"/>
            </a:solidFill>
          </a:ln>
        </p:spPr>
      </p:pic>
      <p:sp>
        <p:nvSpPr>
          <p:cNvPr id="3" name="TextBox 2">
            <a:extLst>
              <a:ext uri="{FF2B5EF4-FFF2-40B4-BE49-F238E27FC236}">
                <a16:creationId xmlns:a16="http://schemas.microsoft.com/office/drawing/2014/main" id="{98B99419-462F-094E-9C11-88AEFB7A5483}"/>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10-11 of Start Smart 1.0 Lessons or Teacher Resources at end of </a:t>
            </a:r>
          </a:p>
          <a:p>
            <a:r>
              <a:rPr lang="en-US" dirty="0"/>
              <a:t>Power point</a:t>
            </a:r>
          </a:p>
        </p:txBody>
      </p:sp>
    </p:spTree>
    <p:extLst>
      <p:ext uri="{BB962C8B-B14F-4D97-AF65-F5344CB8AC3E}">
        <p14:creationId xmlns:p14="http://schemas.microsoft.com/office/powerpoint/2010/main" val="4012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6462" y="3126736"/>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98322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descr="Pictur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7974" y="898160"/>
            <a:ext cx="5993603" cy="5304931"/>
          </a:xfrm>
          <a:prstGeom prst="rect">
            <a:avLst/>
          </a:prstGeom>
        </p:spPr>
      </p:pic>
    </p:spTree>
    <p:extLst>
      <p:ext uri="{BB962C8B-B14F-4D97-AF65-F5344CB8AC3E}">
        <p14:creationId xmlns:p14="http://schemas.microsoft.com/office/powerpoint/2010/main" val="2130762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267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4431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4031310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899" y="218612"/>
            <a:ext cx="4601901" cy="6006809"/>
          </a:xfrm>
          <a:prstGeom prst="rect">
            <a:avLst/>
          </a:prstGeom>
        </p:spPr>
      </p:pic>
      <p:sp>
        <p:nvSpPr>
          <p:cNvPr id="7" name="Rectangle 6"/>
          <p:cNvSpPr/>
          <p:nvPr/>
        </p:nvSpPr>
        <p:spPr>
          <a:xfrm>
            <a:off x="4729163" y="2797175"/>
            <a:ext cx="1936086" cy="16319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56193" y="4592638"/>
            <a:ext cx="4109056" cy="11366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6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64858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7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019942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361" y="6404616"/>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576462" y="3126736"/>
            <a:ext cx="225638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Pictur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847" y="898161"/>
            <a:ext cx="6213066" cy="5259275"/>
          </a:xfrm>
          <a:prstGeom prst="rect">
            <a:avLst/>
          </a:prstGeom>
        </p:spPr>
      </p:pic>
    </p:spTree>
    <p:extLst>
      <p:ext uri="{BB962C8B-B14F-4D97-AF65-F5344CB8AC3E}">
        <p14:creationId xmlns:p14="http://schemas.microsoft.com/office/powerpoint/2010/main" val="1808179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853" y="95064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60" y="20586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48480" y="37074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217" y="1077790"/>
            <a:ext cx="5647765" cy="5144030"/>
          </a:xfrm>
          <a:prstGeom prst="rect">
            <a:avLst/>
          </a:prstGeom>
        </p:spPr>
      </p:pic>
      <p:pic>
        <p:nvPicPr>
          <p:cNvPr id="9" name="MODEL LESSON 3 2ND GR.">
            <a:hlinkClick r:id="" action="ppaction://media"/>
            <a:extLst>
              <a:ext uri="{FF2B5EF4-FFF2-40B4-BE49-F238E27FC236}">
                <a16:creationId xmlns:a16="http://schemas.microsoft.com/office/drawing/2014/main" id="{24DA88B8-1536-9145-8355-C26E7FD0C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62047" y="101672"/>
            <a:ext cx="812800" cy="812800"/>
          </a:xfrm>
          <a:prstGeom prst="rect">
            <a:avLst/>
          </a:prstGeom>
          <a:ln>
            <a:solidFill>
              <a:schemeClr val="accent1"/>
            </a:solidFill>
          </a:ln>
        </p:spPr>
      </p:pic>
    </p:spTree>
    <p:extLst>
      <p:ext uri="{BB962C8B-B14F-4D97-AF65-F5344CB8AC3E}">
        <p14:creationId xmlns:p14="http://schemas.microsoft.com/office/powerpoint/2010/main" val="182271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5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the people are in the house.  What do you notice?</a:t>
            </a:r>
          </a:p>
          <a:p>
            <a:endParaRPr lang="en-US" sz="1700" dirty="0"/>
          </a:p>
          <a:p>
            <a:endParaRPr lang="en-US" sz="1700" dirty="0"/>
          </a:p>
          <a:p>
            <a:r>
              <a:rPr lang="en-US" sz="1700" b="1" dirty="0"/>
              <a:t>Partner A:  </a:t>
            </a:r>
            <a:r>
              <a:rPr lang="en-US" sz="1700" dirty="0"/>
              <a:t>I notice that it is a two-story house.  What do you notice?</a:t>
            </a:r>
            <a:endParaRPr lang="en-US" sz="1700" b="1" dirty="0"/>
          </a:p>
          <a:p>
            <a:endParaRPr lang="en-US" sz="1700" b="1" dirty="0"/>
          </a:p>
          <a:p>
            <a:endParaRPr lang="en-US" sz="1700" b="1" dirty="0"/>
          </a:p>
          <a:p>
            <a:r>
              <a:rPr lang="en-US" sz="1700" b="1" dirty="0"/>
              <a:t>Partner A: </a:t>
            </a:r>
            <a:r>
              <a:rPr lang="en-US" sz="1700" dirty="0"/>
              <a:t>I notice the house has a garden with flowers and two palm trees.  What do you notice?</a:t>
            </a:r>
          </a:p>
          <a:p>
            <a:endParaRPr lang="en-US" sz="1700" dirty="0"/>
          </a:p>
          <a:p>
            <a:endParaRPr lang="en-US" sz="1700" dirty="0"/>
          </a:p>
          <a:p>
            <a:endParaRPr lang="en-US" sz="1700" dirty="0"/>
          </a:p>
          <a:p>
            <a:r>
              <a:rPr lang="en-US" sz="1700" b="1" dirty="0"/>
              <a:t>Partner A: </a:t>
            </a:r>
            <a:r>
              <a:rPr lang="en-US" sz="1700" dirty="0"/>
              <a:t>I notice that there is path to the house.  What do you notice?</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the man is pointing to the house.  What do you notice?</a:t>
            </a:r>
          </a:p>
          <a:p>
            <a:endParaRPr lang="en-US" sz="1700" b="1" dirty="0"/>
          </a:p>
          <a:p>
            <a:endParaRPr lang="en-US" sz="1700" b="1" dirty="0"/>
          </a:p>
          <a:p>
            <a:r>
              <a:rPr lang="en-US" sz="1700" b="1" dirty="0"/>
              <a:t>Partner B: </a:t>
            </a:r>
            <a:r>
              <a:rPr lang="en-US" sz="1700" dirty="0"/>
              <a:t>I notice that the house has five windows.  What do you notice?</a:t>
            </a:r>
          </a:p>
          <a:p>
            <a:endParaRPr lang="en-US" sz="1700" dirty="0"/>
          </a:p>
          <a:p>
            <a:endParaRPr lang="en-US" sz="1700" dirty="0"/>
          </a:p>
          <a:p>
            <a:r>
              <a:rPr lang="en-US" sz="1700" b="1" dirty="0"/>
              <a:t>Partner B: </a:t>
            </a:r>
            <a:r>
              <a:rPr lang="en-US" sz="1700" dirty="0"/>
              <a:t>I notice the beach is behind the house and the ocean, too.  What do you notice?</a:t>
            </a:r>
          </a:p>
          <a:p>
            <a:endParaRPr lang="en-US" sz="1700" dirty="0"/>
          </a:p>
          <a:p>
            <a:endParaRPr lang="en-US" sz="1700" dirty="0"/>
          </a:p>
          <a:p>
            <a:endParaRPr lang="en-US" sz="1700" dirty="0"/>
          </a:p>
          <a:p>
            <a:r>
              <a:rPr lang="en-US" sz="1700" b="1" dirty="0"/>
              <a:t>Partner B</a:t>
            </a:r>
            <a:r>
              <a:rPr lang="en-US" sz="1700" dirty="0"/>
              <a:t>: I notice the people and the house.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20638"/>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2084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305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5745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084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969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405"/>
            <a:ext cx="1199599" cy="1048469"/>
          </a:xfrm>
          <a:prstGeom prst="rect">
            <a:avLst/>
          </a:prstGeom>
        </p:spPr>
      </p:pic>
    </p:spTree>
    <p:extLst>
      <p:ext uri="{BB962C8B-B14F-4D97-AF65-F5344CB8AC3E}">
        <p14:creationId xmlns:p14="http://schemas.microsoft.com/office/powerpoint/2010/main" val="21572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277771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365" y="95064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372" y="20586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48480" y="37074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217" y="1077790"/>
            <a:ext cx="5647765" cy="5144030"/>
          </a:xfrm>
          <a:prstGeom prst="rect">
            <a:avLst/>
          </a:prstGeom>
        </p:spPr>
      </p:pic>
      <p:pic>
        <p:nvPicPr>
          <p:cNvPr id="9" name="NONMODEL LESSON 3 2ND GR">
            <a:hlinkClick r:id="" action="ppaction://media"/>
            <a:extLst>
              <a:ext uri="{FF2B5EF4-FFF2-40B4-BE49-F238E27FC236}">
                <a16:creationId xmlns:a16="http://schemas.microsoft.com/office/drawing/2014/main" id="{CBC5D4CA-89BC-C349-880C-D7A946BDD2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5147" y="137846"/>
            <a:ext cx="812800" cy="812800"/>
          </a:xfrm>
          <a:prstGeom prst="rect">
            <a:avLst/>
          </a:prstGeom>
          <a:ln>
            <a:solidFill>
              <a:schemeClr val="accent1"/>
            </a:solidFill>
          </a:ln>
        </p:spPr>
      </p:pic>
    </p:spTree>
    <p:extLst>
      <p:ext uri="{BB962C8B-B14F-4D97-AF65-F5344CB8AC3E}">
        <p14:creationId xmlns:p14="http://schemas.microsoft.com/office/powerpoint/2010/main" val="1839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8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I see the people. </a:t>
            </a:r>
          </a:p>
          <a:p>
            <a:endParaRPr lang="en-US" sz="1700" dirty="0"/>
          </a:p>
          <a:p>
            <a:endParaRPr lang="en-US" sz="1700" dirty="0"/>
          </a:p>
          <a:p>
            <a:endParaRPr lang="en-US" sz="1700" dirty="0"/>
          </a:p>
          <a:p>
            <a:endParaRPr lang="en-US" sz="1700" dirty="0"/>
          </a:p>
          <a:p>
            <a:r>
              <a:rPr lang="en-US" sz="1700" b="1" dirty="0"/>
              <a:t>Partner A:  </a:t>
            </a:r>
            <a:r>
              <a:rPr lang="en-US" sz="1700" dirty="0"/>
              <a:t>The girl is holding a box. </a:t>
            </a:r>
            <a:endParaRPr lang="en-US" sz="1700" b="1" dirty="0"/>
          </a:p>
          <a:p>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The man is holding something, too. </a:t>
            </a:r>
          </a:p>
          <a:p>
            <a:endParaRPr lang="en-US" sz="1700" dirty="0"/>
          </a:p>
          <a:p>
            <a:endParaRPr lang="en-US" sz="1700" dirty="0"/>
          </a:p>
          <a:p>
            <a:endParaRPr lang="en-US" sz="1700" dirty="0"/>
          </a:p>
          <a:p>
            <a:r>
              <a:rPr lang="en-US" sz="1700" b="1" dirty="0"/>
              <a:t>Partner A: </a:t>
            </a:r>
            <a:r>
              <a:rPr lang="en-US" sz="1700" dirty="0"/>
              <a:t>I notice I do, too!</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The man is pointing.</a:t>
            </a:r>
          </a:p>
          <a:p>
            <a:endParaRPr lang="en-US" sz="1700" b="1" dirty="0"/>
          </a:p>
          <a:p>
            <a:endParaRPr lang="en-US" sz="1700" b="1" dirty="0"/>
          </a:p>
          <a:p>
            <a:endParaRPr lang="en-US" sz="1700" b="1" dirty="0"/>
          </a:p>
          <a:p>
            <a:endParaRPr lang="en-US" sz="1700" b="1" dirty="0"/>
          </a:p>
          <a:p>
            <a:r>
              <a:rPr lang="en-US" sz="1700" b="1" dirty="0"/>
              <a:t>Partner B: </a:t>
            </a:r>
            <a:r>
              <a:rPr lang="en-US" sz="1700" dirty="0"/>
              <a:t>The lady is holding something. </a:t>
            </a:r>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I like two-story houses.</a:t>
            </a:r>
          </a:p>
          <a:p>
            <a:endParaRPr lang="en-US" sz="1700" dirty="0"/>
          </a:p>
          <a:p>
            <a:endParaRPr lang="en-US" sz="1700" dirty="0"/>
          </a:p>
          <a:p>
            <a:endParaRPr lang="en-US" sz="1700" dirty="0"/>
          </a:p>
          <a:p>
            <a:endParaRPr lang="en-US" sz="1700" dirty="0"/>
          </a:p>
          <a:p>
            <a:r>
              <a:rPr lang="en-US" sz="1700" b="1" dirty="0"/>
              <a:t>Partner B</a:t>
            </a:r>
            <a:r>
              <a:rPr lang="en-US" sz="1700" dirty="0"/>
              <a:t>: I think we like the house is the picture!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20638"/>
            <a:ext cx="8229600" cy="1001713"/>
          </a:xfrm>
        </p:spPr>
        <p:txBody>
          <a:bodyPr>
            <a:normAutofit/>
          </a:bodyPr>
          <a:lstStyle/>
          <a:p>
            <a:pPr algn="ctr"/>
            <a:r>
              <a:rPr lang="en-US" sz="2800" b="1" u="sng" dirty="0">
                <a:solidFill>
                  <a:schemeClr val="tx1"/>
                </a:solidFill>
                <a:latin typeface="+mn-lt"/>
              </a:rPr>
              <a:t>Visual Text Non-</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2084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305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5745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084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969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405"/>
            <a:ext cx="1199599" cy="1048469"/>
          </a:xfrm>
          <a:prstGeom prst="rect">
            <a:avLst/>
          </a:prstGeom>
        </p:spPr>
      </p:pic>
    </p:spTree>
    <p:extLst>
      <p:ext uri="{BB962C8B-B14F-4D97-AF65-F5344CB8AC3E}">
        <p14:creationId xmlns:p14="http://schemas.microsoft.com/office/powerpoint/2010/main" val="118888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35011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descr="Picture4.png">
            <a:extLst>
              <a:ext uri="{FF2B5EF4-FFF2-40B4-BE49-F238E27FC236}">
                <a16:creationId xmlns:a16="http://schemas.microsoft.com/office/drawing/2014/main" id="{7695E090-BFBC-A840-87ED-D9691413D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737" y="1261156"/>
            <a:ext cx="5640387" cy="4849238"/>
          </a:xfrm>
          <a:prstGeom prst="rect">
            <a:avLst/>
          </a:prstGeom>
        </p:spPr>
      </p:pic>
    </p:spTree>
    <p:extLst>
      <p:ext uri="{BB962C8B-B14F-4D97-AF65-F5344CB8AC3E}">
        <p14:creationId xmlns:p14="http://schemas.microsoft.com/office/powerpoint/2010/main" val="1279331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descr="Picture4.png">
            <a:extLst>
              <a:ext uri="{FF2B5EF4-FFF2-40B4-BE49-F238E27FC236}">
                <a16:creationId xmlns:a16="http://schemas.microsoft.com/office/drawing/2014/main" id="{5487D982-B69F-A240-8BAE-371D3BDAD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909" y="2075017"/>
            <a:ext cx="3681470" cy="3941738"/>
          </a:xfrm>
          <a:prstGeom prst="rect">
            <a:avLst/>
          </a:prstGeom>
        </p:spPr>
      </p:pic>
    </p:spTree>
    <p:extLst>
      <p:ext uri="{BB962C8B-B14F-4D97-AF65-F5344CB8AC3E}">
        <p14:creationId xmlns:p14="http://schemas.microsoft.com/office/powerpoint/2010/main" val="5763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86400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458450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635" y="228600"/>
            <a:ext cx="5389403" cy="5848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0293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5147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1600200" y="287338"/>
            <a:ext cx="7543800" cy="646112"/>
          </a:xfrm>
        </p:spPr>
        <p:txBody>
          <a:bodyPr>
            <a:normAutofit fontScale="90000"/>
          </a:bodyPr>
          <a:lstStyle/>
          <a:p>
            <a:pPr algn="ctr"/>
            <a:r>
              <a:rPr lang="en-US" dirty="0"/>
              <a:t>CREATE Non-Model Revision</a:t>
            </a:r>
          </a:p>
        </p:txBody>
      </p:sp>
      <p:pic>
        <p:nvPicPr>
          <p:cNvPr id="5" name="Content Placeholder 4">
            <a:extLst>
              <a:ext uri="{FF2B5EF4-FFF2-40B4-BE49-F238E27FC236}">
                <a16:creationId xmlns:a16="http://schemas.microsoft.com/office/drawing/2014/main" id="{383229AE-4250-B14E-A5A0-A5A5E48BD82B}"/>
              </a:ext>
            </a:extLst>
          </p:cNvPr>
          <p:cNvPicPr>
            <a:picLocks noGrp="1" noChangeAspect="1"/>
          </p:cNvPicPr>
          <p:nvPr>
            <p:ph idx="4294967295"/>
          </p:nvPr>
        </p:nvPicPr>
        <p:blipFill>
          <a:blip r:embed="rId2"/>
          <a:stretch>
            <a:fillRect/>
          </a:stretch>
        </p:blipFill>
        <p:spPr>
          <a:xfrm>
            <a:off x="0" y="633413"/>
            <a:ext cx="4549775" cy="5888037"/>
          </a:xfrm>
        </p:spPr>
      </p:pic>
      <p:pic>
        <p:nvPicPr>
          <p:cNvPr id="9" name="Picture 8">
            <a:extLst>
              <a:ext uri="{FF2B5EF4-FFF2-40B4-BE49-F238E27FC236}">
                <a16:creationId xmlns:a16="http://schemas.microsoft.com/office/drawing/2014/main" id="{447BAAB2-2E3C-DE4A-B5AB-55D20F12F45B}"/>
              </a:ext>
            </a:extLst>
          </p:cNvPr>
          <p:cNvPicPr>
            <a:picLocks noChangeAspect="1"/>
          </p:cNvPicPr>
          <p:nvPr/>
        </p:nvPicPr>
        <p:blipFill>
          <a:blip r:embed="rId3"/>
          <a:stretch>
            <a:fillRect/>
          </a:stretch>
        </p:blipFill>
        <p:spPr>
          <a:xfrm>
            <a:off x="4593833" y="632998"/>
            <a:ext cx="4550167" cy="5888451"/>
          </a:xfrm>
          <a:prstGeom prst="rect">
            <a:avLst/>
          </a:prstGeom>
        </p:spPr>
      </p:pic>
    </p:spTree>
    <p:extLst>
      <p:ext uri="{BB962C8B-B14F-4D97-AF65-F5344CB8AC3E}">
        <p14:creationId xmlns:p14="http://schemas.microsoft.com/office/powerpoint/2010/main" val="44863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4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14080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302" y="898161"/>
            <a:ext cx="6152777" cy="5225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3772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275" y="900721"/>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82" y="200871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5750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441" y="1049576"/>
            <a:ext cx="5203947" cy="5122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MODEL CREATE 2ND GR.">
            <a:hlinkClick r:id="" action="ppaction://media"/>
            <a:extLst>
              <a:ext uri="{FF2B5EF4-FFF2-40B4-BE49-F238E27FC236}">
                <a16:creationId xmlns:a16="http://schemas.microsoft.com/office/drawing/2014/main" id="{A63CCA7E-FC0A-6F42-8C4E-BDF473DAF5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0152" y="87921"/>
            <a:ext cx="812800" cy="812800"/>
          </a:xfrm>
          <a:prstGeom prst="rect">
            <a:avLst/>
          </a:prstGeom>
          <a:ln>
            <a:solidFill>
              <a:schemeClr val="accent1"/>
            </a:solidFill>
          </a:ln>
        </p:spPr>
      </p:pic>
    </p:spTree>
    <p:extLst>
      <p:ext uri="{BB962C8B-B14F-4D97-AF65-F5344CB8AC3E}">
        <p14:creationId xmlns:p14="http://schemas.microsoft.com/office/powerpoint/2010/main" val="16559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1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 1st Grade CREATE</Template>
  <TotalTime>887</TotalTime>
  <Words>4609</Words>
  <Application>Microsoft Macintosh PowerPoint</Application>
  <PresentationFormat>On-screen Show (4:3)</PresentationFormat>
  <Paragraphs>692</Paragraphs>
  <Slides>53</Slides>
  <Notes>42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vt:lpstr>
      <vt:lpstr>ELD Objective</vt:lpstr>
      <vt:lpstr>PowerPoint Presentation</vt:lpstr>
      <vt:lpstr>Conversation Norms</vt:lpstr>
      <vt:lpstr>Hand Gesture and Phrase- CREATE</vt:lpstr>
      <vt:lpstr>Prompt and Response Starters</vt:lpstr>
      <vt:lpstr>PowerPoint Presentation</vt:lpstr>
      <vt:lpstr>PowerPoint Presentation</vt:lpstr>
      <vt:lpstr>PowerPoint Presentation</vt:lpstr>
      <vt:lpstr>What makes this a model conversation?</vt:lpstr>
      <vt:lpstr>Understanding the Skill of CREATE</vt:lpstr>
      <vt:lpstr>PowerPoint Presentation</vt:lpstr>
      <vt:lpstr>PowerPoint Presentation</vt:lpstr>
      <vt:lpstr>PowerPoint Presentation</vt:lpstr>
      <vt:lpstr>REVISE  NON-MODEL</vt:lpstr>
      <vt:lpstr>PowerPoint Presentation</vt:lpstr>
      <vt:lpstr>Language Sample Revision-Non-Model</vt:lpstr>
      <vt:lpstr>WRAP-UP</vt:lpstr>
      <vt:lpstr>Start Smart 1.0</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39</cp:revision>
  <dcterms:created xsi:type="dcterms:W3CDTF">2016-08-22T15:39:41Z</dcterms:created>
  <dcterms:modified xsi:type="dcterms:W3CDTF">2019-09-04T21:51:11Z</dcterms:modified>
</cp:coreProperties>
</file>